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24"/>
  </p:notesMasterIdLst>
  <p:handoutMasterIdLst>
    <p:handoutMasterId r:id="rId25"/>
  </p:handoutMasterIdLst>
  <p:sldIdLst>
    <p:sldId id="1332" r:id="rId2"/>
    <p:sldId id="1333" r:id="rId3"/>
    <p:sldId id="1334" r:id="rId4"/>
    <p:sldId id="1361" r:id="rId5"/>
    <p:sldId id="1335" r:id="rId6"/>
    <p:sldId id="1336" r:id="rId7"/>
    <p:sldId id="1337" r:id="rId8"/>
    <p:sldId id="1339" r:id="rId9"/>
    <p:sldId id="1340" r:id="rId10"/>
    <p:sldId id="1341" r:id="rId11"/>
    <p:sldId id="1362" r:id="rId12"/>
    <p:sldId id="1363" r:id="rId13"/>
    <p:sldId id="1342" r:id="rId14"/>
    <p:sldId id="1343" r:id="rId15"/>
    <p:sldId id="1344" r:id="rId16"/>
    <p:sldId id="1345" r:id="rId17"/>
    <p:sldId id="1346" r:id="rId18"/>
    <p:sldId id="1349" r:id="rId19"/>
    <p:sldId id="1356" r:id="rId20"/>
    <p:sldId id="1359" r:id="rId21"/>
    <p:sldId id="1358" r:id="rId22"/>
    <p:sldId id="1355" r:id="rId23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69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397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9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9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4947" algn="l" defTabSz="9139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1939" algn="l" defTabSz="9139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8924" algn="l" defTabSz="9139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5917" algn="l" defTabSz="9139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0" autoAdjust="0"/>
    <p:restoredTop sz="93976" autoAdjust="0"/>
  </p:normalViewPr>
  <p:slideViewPr>
    <p:cSldViewPr>
      <p:cViewPr varScale="1">
        <p:scale>
          <a:sx n="45" d="100"/>
          <a:sy n="45" d="100"/>
        </p:scale>
        <p:origin x="98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275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275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2D0D749-24D7-4684-8DC1-F773CED4E301}" type="datetimeFigureOut">
              <a:rPr lang="en-US"/>
              <a:pPr>
                <a:defRPr/>
              </a:pPr>
              <a:t>8/10/2016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1744"/>
            <a:ext cx="3038372" cy="46275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771744"/>
            <a:ext cx="3038372" cy="46275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F67FAEE-D2D0-4919-9303-BC41F3144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26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1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36" y="0"/>
            <a:ext cx="3038372" cy="461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8C5B189-5D44-4DE9-9C9B-E17C4C313342}" type="datetimeFigureOut">
              <a:rPr lang="en-US"/>
              <a:pPr>
                <a:defRPr/>
              </a:pPr>
              <a:t>8/10/2016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452"/>
            <a:ext cx="5608320" cy="415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3324"/>
            <a:ext cx="3038372" cy="461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36" y="8773324"/>
            <a:ext cx="3038372" cy="461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F8935C-D102-41D6-9A54-E8EA51ACF6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922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88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77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7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59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47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39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24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17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19A09AB-AC08-4F8D-BC5A-BCF585EDA4EF}" type="slidenum">
              <a:rPr lang="en-US" altLang="en-US" smtClean="0">
                <a:latin typeface="Arial" charset="0"/>
              </a:rPr>
              <a:pPr/>
              <a:t>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76210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67BB36A-638C-4A11-B8A1-D02D38049E36}" type="slidenum">
              <a:rPr lang="en-US" altLang="en-US" smtClean="0">
                <a:latin typeface="Arial" charset="0"/>
              </a:rPr>
              <a:pPr/>
              <a:t>2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53190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AFCE8C7-6790-4A1D-96CB-CB49AB9A1C2A}" type="slidenum">
              <a:rPr lang="en-US" altLang="en-US" smtClean="0">
                <a:latin typeface="Arial" charset="0"/>
              </a:rPr>
              <a:pPr/>
              <a:t>3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599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12B91E7-D179-43CC-A93A-84A03B177676}" type="slidenum">
              <a:rPr lang="en-US" altLang="en-US" smtClean="0">
                <a:latin typeface="Arial" charset="0"/>
              </a:rPr>
              <a:pPr/>
              <a:t>4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369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12B91E7-D179-43CC-A93A-84A03B177676}" type="slidenum">
              <a:rPr lang="en-US" altLang="en-US" smtClean="0">
                <a:latin typeface="Arial" charset="0"/>
              </a:rPr>
              <a:pPr/>
              <a:t>5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24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4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10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699" rIns="45699"/>
          <a:lstStyle>
            <a:lvl1pPr marL="0" marR="63978" indent="0" algn="r">
              <a:buNone/>
              <a:defRPr>
                <a:solidFill>
                  <a:schemeClr val="tx2"/>
                </a:solidFill>
              </a:defRPr>
            </a:lvl1pPr>
            <a:lvl2pPr marL="456988" indent="0" algn="ctr">
              <a:buNone/>
            </a:lvl2pPr>
            <a:lvl3pPr marL="913977" indent="0" algn="ctr">
              <a:buNone/>
            </a:lvl3pPr>
            <a:lvl4pPr marL="1370970" indent="0" algn="ctr">
              <a:buNone/>
            </a:lvl4pPr>
            <a:lvl5pPr marL="1827959" indent="0" algn="ctr">
              <a:buNone/>
            </a:lvl5pPr>
            <a:lvl6pPr marL="2284947" indent="0" algn="ctr">
              <a:buNone/>
            </a:lvl6pPr>
            <a:lvl7pPr marL="2741939" indent="0" algn="ctr">
              <a:buNone/>
            </a:lvl7pPr>
            <a:lvl8pPr marL="3198924" indent="0" algn="ctr">
              <a:buNone/>
            </a:lvl8pPr>
            <a:lvl9pPr marL="3655917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0A9135F-D1F4-4E44-B639-97EAAC741BD6}" type="datetimeFigureOut">
              <a:rPr lang="en-US"/>
              <a:pPr>
                <a:defRPr/>
              </a:pPr>
              <a:t>8/10/2016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5B1FA0F-3B4D-484C-A292-366E807D79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39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57CAE-C64D-4EBF-9B2D-A2ED929510C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8/10/2016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18EAA-9E49-4AAF-A688-8411F8C6683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6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9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6BFED-A0F4-4F77-BAFB-6929286DE63B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8/10/2016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1C60B-F33B-40AF-B4DA-F287FE6AAA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795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274638"/>
            <a:ext cx="7848600" cy="5745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August 11, 2010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49BF5-C895-4C5E-90ED-4FE25235F21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81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47"/>
            <a:ext cx="1919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FAFA0-CE84-43A6-89FF-5DE93B6B58AF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8/10/2016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47"/>
            <a:ext cx="23510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113" y="6408747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3F38A-0C94-4B49-B923-7F5496697B1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58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BC05-09E2-4E07-99A8-1EA7F2C24ECB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8/10/2016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4AF5D-571E-4E82-B976-FD3228F8FB2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59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D4307C-2592-4A96-BB35-6FC535D73912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8/10/2016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375149-B2AE-46AB-942B-C6AD465BF67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290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C698FB-3EED-49D6-A30C-67FC09BCF522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8/10/2016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445C0D-F5B4-49E7-BEC9-8D1F8B45C2D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82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795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795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303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303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2C195A-3C83-46D9-A218-053C1E66B8EC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8/10/2016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BBDCDE-BAE0-4BDA-BC55-D5FDCDDBBCC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05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EBDD87-ADCF-46A4-B6BB-36AB6F2DE286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8/10/2016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148BD5-F4C1-408B-8C1A-410A2EE2C945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93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06842-C74C-4D1D-B736-66CB10FFA17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8/10/2016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4E99F-9A25-45AF-A6E0-004A8219F9E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87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55B246-6B94-4BB5-8879-6A999DC3834F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8/10/2016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64B5AE-DFE7-4FB5-BB39-AC5EE054341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60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9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7" tIns="45699" rIns="91397" bIns="45699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9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7" tIns="45699" rIns="91397" bIns="45699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10"/>
          <p:cNvCxnSpPr/>
          <p:nvPr/>
        </p:nvCxnSpPr>
        <p:spPr>
          <a:xfrm>
            <a:off x="-9228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84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Chevron 12"/>
          <p:cNvSpPr/>
          <p:nvPr/>
        </p:nvSpPr>
        <p:spPr>
          <a:xfrm>
            <a:off x="8477259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tIns="0"/>
          <a:lstStyle>
            <a:lvl1pPr marL="0" marR="18279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FBDFF7E-BC99-4633-A67A-D69884D769D9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8/10/2016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A01AC81-18C3-445B-B56E-C3B4276CDB1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97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9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7" tIns="45699" rIns="91397" bIns="45699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9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7" tIns="45699" rIns="91397" bIns="45699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28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7" tIns="45699" rIns="91397" bIns="45699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47"/>
            <a:ext cx="1919288" cy="365125"/>
          </a:xfrm>
          <a:prstGeom prst="rect">
            <a:avLst/>
          </a:prstGeom>
        </p:spPr>
        <p:txBody>
          <a:bodyPr vert="horz" lIns="91397" tIns="45699" rIns="91397" bIns="4569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F0A6B69-70BE-4D39-B2D0-C5768DD791E7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8/10/2016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47"/>
            <a:ext cx="2351087" cy="365125"/>
          </a:xfrm>
          <a:prstGeom prst="rect">
            <a:avLst/>
          </a:prstGeom>
        </p:spPr>
        <p:txBody>
          <a:bodyPr vert="horz" lIns="91397" tIns="45699" rIns="91397" bIns="45699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47"/>
            <a:ext cx="366712" cy="365125"/>
          </a:xfrm>
          <a:prstGeom prst="rect">
            <a:avLst/>
          </a:prstGeom>
        </p:spPr>
        <p:txBody>
          <a:bodyPr vert="horz" lIns="91397" tIns="45699" rIns="91397" bIns="45699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A924BB5-0E6A-4005-89E1-E031BA44ACB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6988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3977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097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7959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  <a:extLst/>
    </p:titleStyle>
    <p:bodyStyle>
      <a:lvl1pPr marL="364955" indent="-255471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426" indent="-228493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442" indent="-228493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471" indent="-228493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70" indent="-228493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599462" indent="-228493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7959" indent="-228493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6455" indent="-228493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4947" indent="-228493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wic.nal.usda.gov/alternativ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vsugita@salud.unm.edu" TargetMode="External"/><Relationship Id="rId5" Type="http://schemas.openxmlformats.org/officeDocument/2006/relationships/hyperlink" Target="mailto:kmirowsky@salud.unm.edu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://www.caninesupportteams.org/cst.wm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2944" y="839788"/>
            <a:ext cx="7543800" cy="17510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100" dirty="0" smtClean="0"/>
              <a:t>  </a:t>
            </a:r>
            <a:r>
              <a:rPr lang="en-US" dirty="0" smtClean="0"/>
              <a:t>Office of Animal Care </a:t>
            </a:r>
            <a:br>
              <a:rPr lang="en-US" dirty="0" smtClean="0"/>
            </a:br>
            <a:r>
              <a:rPr lang="en-US" dirty="0" smtClean="0"/>
              <a:t>Compliance (OACC)</a:t>
            </a:r>
          </a:p>
        </p:txBody>
      </p:sp>
      <p:grpSp>
        <p:nvGrpSpPr>
          <p:cNvPr id="9219" name="Group 11"/>
          <p:cNvGrpSpPr>
            <a:grpSpLocks/>
          </p:cNvGrpSpPr>
          <p:nvPr/>
        </p:nvGrpSpPr>
        <p:grpSpPr bwMode="auto">
          <a:xfrm>
            <a:off x="0" y="76200"/>
            <a:ext cx="1781175" cy="763588"/>
            <a:chOff x="0" y="76200"/>
            <a:chExt cx="1781257" cy="764232"/>
          </a:xfrm>
        </p:grpSpPr>
        <p:pic>
          <p:nvPicPr>
            <p:cNvPr id="9227" name="Picture 3" descr="unm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76200"/>
              <a:ext cx="1219200" cy="545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8" name="Rectangle 13"/>
            <p:cNvSpPr>
              <a:spLocks noChangeArrowheads="1"/>
            </p:cNvSpPr>
            <p:nvPr/>
          </p:nvSpPr>
          <p:spPr bwMode="auto">
            <a:xfrm>
              <a:off x="0" y="609600"/>
              <a:ext cx="178125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900" b="1">
                  <a:latin typeface="Arial" charset="0"/>
                  <a:ea typeface="Times New Roman" pitchFamily="18" charset="0"/>
                  <a:cs typeface="Arial" charset="0"/>
                </a:rPr>
                <a:t>HEALTH SCIENCES CENTER</a:t>
              </a:r>
            </a:p>
          </p:txBody>
        </p:sp>
      </p:grpSp>
      <p:sp>
        <p:nvSpPr>
          <p:cNvPr id="9220" name="AutoShape 11" descr="data:image/jpeg;base64,/9j/4AAQSkZJRgABAQAAAQABAAD/2wCEAAkGBhQSEBUUEhMVFBUWFxwaGBgYGBYWGhcfFxcfGBUeFxQXHCcfGR4lGRkZITAgJDMpLCwtGh8xNTAqNSYsLC8BCQoKDQsOGg8PGjMcHiAsNTA0Lyw1LSw1NC0sKiw1LDEsLCwsNCkzLC8sLCksNCksLCksKTUpLCwsKSwsLCksNP/AABEIAEIAWQMBIgACEQEDEQH/xAAcAAADAQADAQEAAAAAAAAAAAAABgcFAQMEAgj/xABDEAABAgMEAwoKCQUBAAAAAAABAgMABBEFBhIhBxdTEzEyQVFygZGSsiIzNWFxdKGx0dIWQkNSVKPBwuEjVWKCkxT/xAAZAQADAQEBAAAAAAAAAAAAAAAAAQIEAwX/xAAkEQACAgEDAwUBAAAAAAAAAAAAAQIDERIhMQQzQRMUUaGxIv/aAAwDAQACEQMRAD8Ardu3kZlAlT6sIUaDojH1oyO1jB02+JY5yv0iQROTFdfKEsIvutGR20GtGR20QKCDJx91MvutGR20GtGR20TSztGjrsiZnGEuFJW20RmtI4yd8E/CE2DJcr7Y8rkvutGR20GtGR20TCyNHL0xImZSoBWZbaO+sJ4WfF5ozLBu0ZltS8ZThNAAmteWvSfTSsGR+tbttyWLWjI7aDWjI7WIGRSoPFHEGSPdTP0RY1+paaf3FhRUrAVnLIAEDM136mGCIdoY8qL9WV30xc4aNtUnOKkyaabfEMc5XuESCK/pt8Qxzle4RIDCZ5/U9xhDBca65npsNmu5p8Jw/wCIPB/2OXXGAlJJoBWuVOWuQh9tebVZUk3KtKwTT1HX1p4SB9VAPFydB5YRFaWdUuEakwzaRtVEwmVcDLZ3NKfBpuVcJyxcYz6BGBeS4yk2sJZuoQ+rGk04CFGrnZz9kYf0vnfxb3aMUm7dsPLsdyaUguTDKXEtOqoVEHfI9HJx4YOTunC3bf5PLb0hPNT7CpSWdLEolKGwCkBY+0qCeMZV80YekSyHZJ/dWFLaZmfCKQaBC6eGk0y8/XC4L4Tv4t7tQy3Ttkz6HZCccKy6MTDijUpcSMhXz/GAWuM8peRDJgjtm5RbTim3BhWhRSochEdUBlY8aGPKi/Vld9MXKIboY8qL9WPfTFyikep0/bRNNNviGOcr3CJAYr+m3xDHOV7hEps2zlvvIabGJa1UA95PmAzPohMx9Qs2YGe4dmIRuk/MU3GW4IP2jlPBA5aZdJhatW01zDzjzhqtaqnkFd4DzAZQzX8tJDYbs+XP9GW4Z++79Ynloa9JhOhETelaF4/T0WfIqeeQ0jhOKCR0/wAVPRFWmZ16VnpaWZZdVKMoDTlEEpXunCUTx03+kwq3BQiWamLQdFQ0NzZFOE4scXLTL2x4tZdo/iT2EfLAdINVxy+X+HivjYJk51xr6tcSDypVmOrejf0bWZhS/PFBXuCClpIBUVOKHEBv03umO+0lLtWzkPAY5yWWEOADNaVnwTT29cY67etCzT/5Q6GsHhYUhC6Y881U34BYjGerwdl93VTGCYMq8y7gCZgqRhbKhklSVezqhTh5u/pEede3Gfc3WXeBbWClIw4sgqoHEYWry2CqTmVsqzpmlX3knNCh7vSICLEpf2hk0MeVF+rHvpi5RDdDHlRfqyu+mLlFI39P20TTTb4ljnK/SEK5d6USDi3Sxuy1DCk48OAfWpkczyxU9JV0ZifQ0mXU0nAolW6FQ3wKUwg+2ELUtaG0let35YRytrsdmqJwb6WepRK7KbJJqTiBJJ3yco+TfKzq+SWqc4V7sfepa0NrK9bvywalrQ2kr2nflg3I9O74X0Zl6L3pmWW2GGBLMNqKsANcRO8TQZUzhah41LWhtJXrd+WONS1obSV7TvywsMiVFsnloyLk3sNnzBcwlaFpwqSDQnPIiuVRG7P3xst51TjlnuKWs1UcYFegKjrGhWf43ZUf9D+2OToSn9vLfmfCHuXGu5LTg6vpFZH9tX2/5jqvpfCWnWWktsONraySolKhhpQpNDXkj0DQdPbeW/M+EGpSfG87KnpcH7YW4Ou5rGF9BoY8qL9WPfTFyiZ6OtHM1Izinn1sqSWigBsrJqVA54gMsopVIpGumLjBJn1BBBAdAggggAIIIIACCCCAAggggAIIIIAP/9k="/>
          <p:cNvSpPr>
            <a:spLocks noChangeAspect="1" noChangeArrowheads="1"/>
          </p:cNvSpPr>
          <p:nvPr/>
        </p:nvSpPr>
        <p:spPr bwMode="auto">
          <a:xfrm>
            <a:off x="0" y="-296863"/>
            <a:ext cx="847725" cy="6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21" name="AutoShape 13" descr="data:image/jpeg;base64,/9j/4AAQSkZJRgABAQAAAQABAAD/2wCEAAkGBhQSEBUUEhMVFBUWFxwaGBgYGBYWGhcfFxcfGBUeFxQXHCcfGR4lGRkZITAgJDMpLCwtGh8xNTAqNSYsLC8BCQoKDQsOGg8PGjMcHiAsNTA0Lyw1LSw1NC0sKiw1LDEsLCwsNCkzLC8sLCksNCksLCksKTUpLCwsKSwsLCksNP/AABEIAEIAWQMBIgACEQEDEQH/xAAcAAADAQADAQEAAAAAAAAAAAAABgcFAQMEAgj/xABDEAABAgMEAwoKCQUBAAAAAAABAgMABBEFBhIhBxdTEzEyQVFygZGSsiIzNWFxdKGx0dIWQkNSVKPBwuEjVWKCkxT/xAAZAQADAQEBAAAAAAAAAAAAAAAAAQIEAwX/xAAkEQACAgEDAwUBAAAAAAAAAAAAAQIDERIhMQQzQRMUUaGxIv/aAAwDAQACEQMRAD8Ardu3kZlAlT6sIUaDojH1oyO1jB02+JY5yv0iQROTFdfKEsIvutGR20GtGR20QKCDJx91MvutGR20GtGR20TSztGjrsiZnGEuFJW20RmtI4yd8E/CE2DJcr7Y8rkvutGR20GtGR20TCyNHL0xImZSoBWZbaO+sJ4WfF5ozLBu0ZltS8ZThNAAmteWvSfTSsGR+tbttyWLWjI7aDWjI7WIGRSoPFHEGSPdTP0RY1+paaf3FhRUrAVnLIAEDM136mGCIdoY8qL9WV30xc4aNtUnOKkyaabfEMc5XuESCK/pt8Qxzle4RIDCZ5/U9xhDBca65npsNmu5p8Jw/wCIPB/2OXXGAlJJoBWuVOWuQh9tebVZUk3KtKwTT1HX1p4SB9VAPFydB5YRFaWdUuEakwzaRtVEwmVcDLZ3NKfBpuVcJyxcYz6BGBeS4yk2sJZuoQ+rGk04CFGrnZz9kYf0vnfxb3aMUm7dsPLsdyaUguTDKXEtOqoVEHfI9HJx4YOTunC3bf5PLb0hPNT7CpSWdLEolKGwCkBY+0qCeMZV80YekSyHZJ/dWFLaZmfCKQaBC6eGk0y8/XC4L4Tv4t7tQy3Ttkz6HZCccKy6MTDijUpcSMhXz/GAWuM8peRDJgjtm5RbTim3BhWhRSochEdUBlY8aGPKi/Vld9MXKIboY8qL9WPfTFyikep0/bRNNNviGOcr3CJAYr+m3xDHOV7hEps2zlvvIabGJa1UA95PmAzPohMx9Qs2YGe4dmIRuk/MU3GW4IP2jlPBA5aZdJhatW01zDzjzhqtaqnkFd4DzAZQzX8tJDYbs+XP9GW4Z++79Ynloa9JhOhETelaF4/T0WfIqeeQ0jhOKCR0/wAVPRFWmZ16VnpaWZZdVKMoDTlEEpXunCUTx03+kwq3BQiWamLQdFQ0NzZFOE4scXLTL2x4tZdo/iT2EfLAdINVxy+X+HivjYJk51xr6tcSDypVmOrejf0bWZhS/PFBXuCClpIBUVOKHEBv03umO+0lLtWzkPAY5yWWEOADNaVnwTT29cY67etCzT/5Q6GsHhYUhC6Y881U34BYjGerwdl93VTGCYMq8y7gCZgqRhbKhklSVezqhTh5u/pEede3Gfc3WXeBbWClIw4sgqoHEYWry2CqTmVsqzpmlX3knNCh7vSICLEpf2hk0MeVF+rHvpi5RDdDHlRfqyu+mLlFI39P20TTTb4ljnK/SEK5d6USDi3Sxuy1DCk48OAfWpkczyxU9JV0ZifQ0mXU0nAolW6FQ3wKUwg+2ELUtaG0let35YRytrsdmqJwb6WepRK7KbJJqTiBJJ3yco+TfKzq+SWqc4V7sfepa0NrK9bvywalrQ2kr2nflg3I9O74X0Zl6L3pmWW2GGBLMNqKsANcRO8TQZUzhah41LWhtJXrd+WONS1obSV7TvywsMiVFsnloyLk3sNnzBcwlaFpwqSDQnPIiuVRG7P3xst51TjlnuKWs1UcYFegKjrGhWf43ZUf9D+2OToSn9vLfmfCHuXGu5LTg6vpFZH9tX2/5jqvpfCWnWWktsONraySolKhhpQpNDXkj0DQdPbeW/M+EGpSfG87KnpcH7YW4Ou5rGF9BoY8qL9WPfTFyiZ6OtHM1Izinn1sqSWigBsrJqVA54gMsopVIpGumLjBJn1BBBAdAggggAIIIIACCCCAAggggAIIIIAP/9k="/>
          <p:cNvSpPr>
            <a:spLocks noChangeAspect="1" noChangeArrowheads="1"/>
          </p:cNvSpPr>
          <p:nvPr/>
        </p:nvSpPr>
        <p:spPr bwMode="auto">
          <a:xfrm>
            <a:off x="152400" y="-144463"/>
            <a:ext cx="847725" cy="6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9222" name="Group 1"/>
          <p:cNvGrpSpPr>
            <a:grpSpLocks/>
          </p:cNvGrpSpPr>
          <p:nvPr/>
        </p:nvGrpSpPr>
        <p:grpSpPr bwMode="auto">
          <a:xfrm>
            <a:off x="1230313" y="3114675"/>
            <a:ext cx="6869112" cy="1165225"/>
            <a:chOff x="1054391" y="3114964"/>
            <a:chExt cx="6868640" cy="1165225"/>
          </a:xfrm>
        </p:grpSpPr>
        <p:pic>
          <p:nvPicPr>
            <p:cNvPr id="9223" name="Picture 9" descr="http://www.wakehealth.edu/UploadedImages/User_Content/Research/Office_of_Research/Protocol_Review_Animal/AAALAC_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391" y="3114964"/>
              <a:ext cx="1164959" cy="1165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2" descr="http://upload.wikimedia.org/wikipedia/commons/3/37/USDA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9162" y="3171984"/>
              <a:ext cx="1523869" cy="105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9" descr="http://grants.nih.gov/grants/olaw/images/new/olaw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141" y="3206334"/>
              <a:ext cx="1466782" cy="982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15" descr="http://ww1.reesscientific.com/links_files/aalas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7589" y="3151323"/>
              <a:ext cx="1338313" cy="1092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390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3014662"/>
          </a:xfrm>
        </p:spPr>
        <p:txBody>
          <a:bodyPr/>
          <a:lstStyle/>
          <a:p>
            <a:r>
              <a:rPr lang="en-US" altLang="en-US" dirty="0" smtClean="0"/>
              <a:t>Animal handlers must be familiar with and follow the approved protocols without significant deviation and all changes must be approved through the IACUC.</a:t>
            </a:r>
          </a:p>
          <a:p>
            <a:pPr lvl="1"/>
            <a:r>
              <a:rPr lang="en-US" altLang="en-US" dirty="0" smtClean="0"/>
              <a:t>Add/remove staff</a:t>
            </a:r>
          </a:p>
          <a:p>
            <a:pPr lvl="1"/>
            <a:r>
              <a:rPr lang="en-US" altLang="en-US" dirty="0" smtClean="0"/>
              <a:t>Minor or major procedural changes</a:t>
            </a:r>
          </a:p>
          <a:p>
            <a:pPr lvl="1"/>
            <a:r>
              <a:rPr lang="en-US" altLang="en-US" dirty="0" smtClean="0"/>
              <a:t>Addition of animals </a:t>
            </a:r>
          </a:p>
          <a:p>
            <a:pPr lvl="1"/>
            <a:r>
              <a:rPr lang="en-US" altLang="en-US" dirty="0" smtClean="0"/>
              <a:t>Change in aims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Researcher Responsibility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276600"/>
            <a:ext cx="2057400" cy="3089841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00767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30224"/>
            <a:ext cx="8229600" cy="1020762"/>
          </a:xfrm>
        </p:spPr>
        <p:txBody>
          <a:bodyPr/>
          <a:lstStyle/>
          <a:p>
            <a:r>
              <a:rPr lang="en-US" dirty="0" smtClean="0"/>
              <a:t>Research enterprise software used to manage animal protocols, orders, billing, and census campus wide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TOPAZ Elements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30" y="2133600"/>
            <a:ext cx="7031139" cy="4455985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42827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712" y="1481138"/>
            <a:ext cx="6530577" cy="5224462"/>
          </a:xfrm>
          <a:prstGeom prst="rect">
            <a:avLst/>
          </a:prstGeom>
          <a:ln w="12700">
            <a:solidFill>
              <a:srgbClr val="00B0F0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AALAS Learning Library (ALL)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46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>
          <a:xfrm>
            <a:off x="533400" y="1676401"/>
            <a:ext cx="8229600" cy="3276600"/>
          </a:xfrm>
        </p:spPr>
        <p:txBody>
          <a:bodyPr/>
          <a:lstStyle/>
          <a:p>
            <a:r>
              <a:rPr lang="en-US" altLang="en-US" dirty="0" smtClean="0"/>
              <a:t>Animal models should only be considered when there are no other alternative ways to achieve scientific goals that will further the good of mankind and other animals. </a:t>
            </a:r>
          </a:p>
          <a:p>
            <a:r>
              <a:rPr lang="en-US" altLang="en-US" dirty="0" smtClean="0"/>
              <a:t>Animals, unlike human subjects, cannot consent themselves into studies so it is our ethical and moral imperative to follow the 3 R’s of animal research.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62910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Ethical Conduct of Research:</a:t>
            </a:r>
            <a:endParaRPr lang="en-US" dirty="0"/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23813" y="96838"/>
            <a:ext cx="1781175" cy="763587"/>
            <a:chOff x="0" y="76200"/>
            <a:chExt cx="1781257" cy="764232"/>
          </a:xfrm>
        </p:grpSpPr>
        <p:pic>
          <p:nvPicPr>
            <p:cNvPr id="19462" name="Picture 5" descr="unm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76200"/>
              <a:ext cx="1219200" cy="545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3" name="Rectangle 6"/>
            <p:cNvSpPr>
              <a:spLocks noChangeArrowheads="1"/>
            </p:cNvSpPr>
            <p:nvPr/>
          </p:nvSpPr>
          <p:spPr bwMode="auto">
            <a:xfrm>
              <a:off x="0" y="609600"/>
              <a:ext cx="178125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900" b="1">
                  <a:latin typeface="Arial" charset="0"/>
                  <a:ea typeface="Times New Roman" pitchFamily="18" charset="0"/>
                  <a:cs typeface="Arial" charset="0"/>
                </a:rPr>
                <a:t>HEALTH SCIENCES CENTER</a:t>
              </a:r>
            </a:p>
          </p:txBody>
        </p:sp>
      </p:grpSp>
      <p:pic>
        <p:nvPicPr>
          <p:cNvPr id="19461" name="Picture 12" descr="http://4.bp.blogspot.com/-X99oKOsHM7k/TpVHjHZHOuI/AAAAAAAACDY/0GK5dHL7OLk/s1600/cutest-mouse-photo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27323"/>
            <a:ext cx="2667000" cy="1883307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7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Replace</a:t>
            </a:r>
            <a:r>
              <a:rPr lang="en-US" dirty="0" smtClean="0"/>
              <a:t> – Search for non-animal models </a:t>
            </a:r>
            <a:endParaRPr lang="en-US" dirty="0"/>
          </a:p>
          <a:p>
            <a:pPr>
              <a:defRPr/>
            </a:pPr>
            <a:r>
              <a:rPr lang="en-US" b="1" dirty="0" smtClean="0"/>
              <a:t>Reduce</a:t>
            </a:r>
            <a:r>
              <a:rPr lang="en-US" dirty="0" smtClean="0"/>
              <a:t> – Search for ways to </a:t>
            </a:r>
            <a:r>
              <a:rPr lang="en-US" dirty="0"/>
              <a:t>u</a:t>
            </a:r>
            <a:r>
              <a:rPr lang="en-US" dirty="0" smtClean="0"/>
              <a:t>se the least number of animals to accomplish your research goals while maintaining statistical significance</a:t>
            </a:r>
          </a:p>
          <a:p>
            <a:pPr>
              <a:defRPr/>
            </a:pPr>
            <a:r>
              <a:rPr lang="en-US" b="1" dirty="0" smtClean="0"/>
              <a:t>Refine</a:t>
            </a:r>
            <a:r>
              <a:rPr lang="en-US" dirty="0" smtClean="0"/>
              <a:t> – Search for alternatives to painful or distressful procedures </a:t>
            </a:r>
          </a:p>
          <a:p>
            <a:pPr>
              <a:defRPr/>
            </a:pPr>
            <a:r>
              <a:rPr lang="en-US" dirty="0" smtClean="0"/>
              <a:t>Visit the Animal Welfare Information Center (AWIC) for more information or to search:</a:t>
            </a:r>
          </a:p>
          <a:p>
            <a:pPr marL="109537" indent="0">
              <a:buFont typeface="Wingdings 3" pitchFamily="18" charset="2"/>
              <a:buNone/>
              <a:defRPr/>
            </a:pPr>
            <a:r>
              <a:rPr lang="en-US" dirty="0" smtClean="0"/>
              <a:t>	</a:t>
            </a:r>
            <a:r>
              <a:rPr lang="en-US" sz="2400" dirty="0" smtClean="0">
                <a:hlinkClick r:id="rId2"/>
              </a:rPr>
              <a:t>http://awic.nal.usda.gov/alternatives</a:t>
            </a:r>
            <a:endParaRPr lang="en-US" sz="2400" dirty="0" smtClean="0"/>
          </a:p>
          <a:p>
            <a:pPr marL="109537" indent="0">
              <a:buFont typeface="Wingdings 3" pitchFamily="18" charset="2"/>
              <a:buNone/>
              <a:defRPr/>
            </a:pPr>
            <a:r>
              <a:rPr lang="en-US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629108"/>
            <a:ext cx="8382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The 3 </a:t>
            </a:r>
            <a:r>
              <a:rPr lang="en-US" dirty="0" err="1" smtClean="0"/>
              <a:t>Rs</a:t>
            </a:r>
            <a:r>
              <a:rPr lang="en-US" dirty="0" smtClean="0"/>
              <a:t> (Russell and Burch, 1959):</a:t>
            </a:r>
            <a:endParaRPr lang="en-US" dirty="0"/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23813" y="96838"/>
            <a:ext cx="1781175" cy="763587"/>
            <a:chOff x="0" y="76200"/>
            <a:chExt cx="1781257" cy="764232"/>
          </a:xfrm>
        </p:grpSpPr>
        <p:pic>
          <p:nvPicPr>
            <p:cNvPr id="20486" name="Picture 5" descr="unm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76200"/>
              <a:ext cx="1219200" cy="545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Rectangle 6"/>
            <p:cNvSpPr>
              <a:spLocks noChangeArrowheads="1"/>
            </p:cNvSpPr>
            <p:nvPr/>
          </p:nvSpPr>
          <p:spPr bwMode="auto">
            <a:xfrm>
              <a:off x="0" y="609600"/>
              <a:ext cx="178125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900" b="1">
                  <a:latin typeface="Arial" charset="0"/>
                  <a:ea typeface="Times New Roman" pitchFamily="18" charset="0"/>
                  <a:cs typeface="Arial" charset="0"/>
                </a:rPr>
                <a:t>HEALTH SCIENCES CENTER</a:t>
              </a:r>
            </a:p>
          </p:txBody>
        </p:sp>
      </p:grpSp>
      <p:pic>
        <p:nvPicPr>
          <p:cNvPr id="20485" name="Picture 4" descr="http://www.nal.usda.gov/awic/images/awi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559004"/>
            <a:ext cx="1051557" cy="98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4928616"/>
            <a:ext cx="2646413" cy="1760538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80220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http://www.img1.desicolours.net/2009/september/cute_baby_animals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87369"/>
            <a:ext cx="3048000" cy="2488068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54845"/>
            <a:ext cx="8229600" cy="269335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000" u="sng" dirty="0" smtClean="0"/>
              <a:t>Because it’s the right thing to do!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dirty="0" smtClean="0"/>
              <a:t>Because we receive federal funding to conduct research, we must follow the various federal regulations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We follow “The Guide” by NIH </a:t>
            </a:r>
          </a:p>
          <a:p>
            <a:pPr marL="109484" indent="0" eaLnBrk="1" hangingPunct="1">
              <a:lnSpc>
                <a:spcPct val="90000"/>
              </a:lnSpc>
              <a:buNone/>
              <a:defRPr/>
            </a:pPr>
            <a:r>
              <a:rPr lang="en-US" sz="2800" dirty="0" smtClean="0"/>
              <a:t>   (first published in 1963)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230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            Why do we care if we’re in compliance? </a:t>
            </a:r>
          </a:p>
        </p:txBody>
      </p:sp>
      <p:grpSp>
        <p:nvGrpSpPr>
          <p:cNvPr id="21509" name="Group 4"/>
          <p:cNvGrpSpPr>
            <a:grpSpLocks/>
          </p:cNvGrpSpPr>
          <p:nvPr/>
        </p:nvGrpSpPr>
        <p:grpSpPr bwMode="auto">
          <a:xfrm>
            <a:off x="0" y="152400"/>
            <a:ext cx="1781175" cy="763588"/>
            <a:chOff x="0" y="76200"/>
            <a:chExt cx="1781257" cy="764232"/>
          </a:xfrm>
        </p:grpSpPr>
        <p:pic>
          <p:nvPicPr>
            <p:cNvPr id="21511" name="Picture 5" descr="unm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76200"/>
              <a:ext cx="1219200" cy="545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2" name="Rectangle 6"/>
            <p:cNvSpPr>
              <a:spLocks noChangeArrowheads="1"/>
            </p:cNvSpPr>
            <p:nvPr/>
          </p:nvSpPr>
          <p:spPr bwMode="auto">
            <a:xfrm>
              <a:off x="0" y="609600"/>
              <a:ext cx="178125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900" b="1">
                  <a:latin typeface="Arial" charset="0"/>
                  <a:ea typeface="Times New Roman" pitchFamily="18" charset="0"/>
                  <a:cs typeface="Arial" charset="0"/>
                </a:rPr>
                <a:t>HEALTH SCIENCES CENTER</a:t>
              </a:r>
            </a:p>
          </p:txBody>
        </p:sp>
      </p:grpSp>
      <p:pic>
        <p:nvPicPr>
          <p:cNvPr id="21510" name="Picture 9" descr="http://www.nih.gov/icd/od/ocpl/images/gif/NIH_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4907756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719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1676400"/>
            <a:ext cx="82296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Office of Laboratory Animal Welfare (</a:t>
            </a:r>
            <a:r>
              <a:rPr lang="en-US" altLang="en-US" sz="2800" b="1" dirty="0" smtClean="0"/>
              <a:t>OLAW</a:t>
            </a:r>
            <a:r>
              <a:rPr lang="en-US" altLang="en-US" sz="2800" dirty="0" smtClean="0"/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Part of the Public Health Service (</a:t>
            </a:r>
            <a:r>
              <a:rPr lang="en-US" altLang="en-US" sz="2400" b="1" dirty="0" smtClean="0"/>
              <a:t>PHS</a:t>
            </a:r>
            <a:r>
              <a:rPr lang="en-US" altLang="en-US" sz="24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Regulates all research facilities that obtain funding from The National Institutes of Health (</a:t>
            </a:r>
            <a:r>
              <a:rPr lang="en-US" altLang="en-US" sz="2400" b="1" dirty="0" smtClean="0"/>
              <a:t>NIH</a:t>
            </a:r>
            <a:r>
              <a:rPr lang="en-US" altLang="en-US" sz="2400" dirty="0" smtClean="0"/>
              <a:t>) and now the National Science Foundation (</a:t>
            </a:r>
            <a:r>
              <a:rPr lang="en-US" altLang="en-US" sz="2400" b="1" dirty="0" smtClean="0"/>
              <a:t>NSF</a:t>
            </a:r>
            <a:r>
              <a:rPr lang="en-US" altLang="en-US" sz="24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Assurance “license” and number – </a:t>
            </a:r>
            <a:r>
              <a:rPr lang="en-US" sz="2400" b="1" dirty="0" smtClean="0"/>
              <a:t>D16-00565 (</a:t>
            </a:r>
            <a:r>
              <a:rPr lang="en-US" altLang="en-US" sz="2400" b="1" dirty="0" smtClean="0"/>
              <a:t>A4023-01)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Annual report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 smtClean="0"/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685351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Compliance (cont’d)</a:t>
            </a: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0" y="152400"/>
            <a:ext cx="1781175" cy="763588"/>
            <a:chOff x="0" y="76200"/>
            <a:chExt cx="1781257" cy="764232"/>
          </a:xfrm>
        </p:grpSpPr>
        <p:pic>
          <p:nvPicPr>
            <p:cNvPr id="22535" name="Picture 5" descr="unm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76200"/>
              <a:ext cx="1219200" cy="545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6" name="Rectangle 6"/>
            <p:cNvSpPr>
              <a:spLocks noChangeArrowheads="1"/>
            </p:cNvSpPr>
            <p:nvPr/>
          </p:nvSpPr>
          <p:spPr bwMode="auto">
            <a:xfrm>
              <a:off x="0" y="609600"/>
              <a:ext cx="178125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900" b="1">
                  <a:latin typeface="Arial" charset="0"/>
                  <a:ea typeface="Times New Roman" pitchFamily="18" charset="0"/>
                  <a:cs typeface="Arial" charset="0"/>
                </a:rPr>
                <a:t>HEALTH SCIENCES CENTER</a:t>
              </a:r>
            </a:p>
          </p:txBody>
        </p:sp>
      </p:grpSp>
      <p:pic>
        <p:nvPicPr>
          <p:cNvPr id="22534" name="Picture 9" descr="http://grants.nih.gov/grants/olaw/images/new/olaw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79970"/>
            <a:ext cx="1828800" cy="122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872" y="4206705"/>
            <a:ext cx="3162300" cy="2371725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63099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49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Because we’re mandated by the United States Department of Agriculture (</a:t>
            </a:r>
            <a:r>
              <a:rPr lang="en-US" altLang="en-US" b="1" dirty="0" smtClean="0"/>
              <a:t>USDA</a:t>
            </a:r>
            <a:r>
              <a:rPr lang="en-US" altLang="en-US" dirty="0" smtClean="0"/>
              <a:t>): </a:t>
            </a:r>
          </a:p>
          <a:p>
            <a:pPr lvl="1" eaLnBrk="1" hangingPunct="1"/>
            <a:r>
              <a:rPr lang="en-US" altLang="en-US" dirty="0" smtClean="0"/>
              <a:t>Performs unannounced inspection of facilities and animal records</a:t>
            </a:r>
          </a:p>
          <a:p>
            <a:pPr lvl="1" eaLnBrk="1" hangingPunct="1"/>
            <a:r>
              <a:rPr lang="en-US" altLang="en-US" dirty="0" smtClean="0"/>
              <a:t>Only inspects covered species such as: </a:t>
            </a:r>
          </a:p>
          <a:p>
            <a:pPr marL="629949" lvl="2" indent="0" eaLnBrk="1" hangingPunct="1">
              <a:buNone/>
            </a:pPr>
            <a:r>
              <a:rPr lang="en-US" altLang="en-US" dirty="0" smtClean="0"/>
              <a:t>Dogs, Cats, Rabbits, Hamsters (but not rats or mice)</a:t>
            </a:r>
          </a:p>
          <a:p>
            <a:pPr lvl="1" eaLnBrk="1" hangingPunct="1"/>
            <a:r>
              <a:rPr lang="en-US" altLang="en-US" sz="2000" dirty="0" smtClean="0"/>
              <a:t>Assurance “license” and registration</a:t>
            </a:r>
          </a:p>
          <a:p>
            <a:pPr marL="391933" lvl="1" indent="0" eaLnBrk="1" hangingPunct="1">
              <a:buNone/>
            </a:pPr>
            <a:r>
              <a:rPr lang="en-US" altLang="en-US" sz="2000" dirty="0" smtClean="0"/>
              <a:t>    number </a:t>
            </a:r>
            <a:r>
              <a:rPr lang="en-US" altLang="en-US" sz="2000" b="1" dirty="0" smtClean="0"/>
              <a:t>85-R-0002</a:t>
            </a:r>
          </a:p>
          <a:p>
            <a:pPr lvl="1" eaLnBrk="1" hangingPunct="1"/>
            <a:r>
              <a:rPr lang="en-US" altLang="en-US" sz="2000" dirty="0" smtClean="0"/>
              <a:t>Annual report</a:t>
            </a:r>
            <a:endParaRPr lang="en-US" altLang="en-US" dirty="0" smtClean="0"/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72832"/>
            <a:ext cx="8229600" cy="886439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      Compliance (Cont’d)         </a:t>
            </a:r>
          </a:p>
        </p:txBody>
      </p:sp>
      <p:grpSp>
        <p:nvGrpSpPr>
          <p:cNvPr id="23557" name="Group 7"/>
          <p:cNvGrpSpPr>
            <a:grpSpLocks/>
          </p:cNvGrpSpPr>
          <p:nvPr/>
        </p:nvGrpSpPr>
        <p:grpSpPr bwMode="auto">
          <a:xfrm>
            <a:off x="0" y="152400"/>
            <a:ext cx="1781175" cy="763588"/>
            <a:chOff x="0" y="76200"/>
            <a:chExt cx="1781257" cy="764232"/>
          </a:xfrm>
        </p:grpSpPr>
        <p:pic>
          <p:nvPicPr>
            <p:cNvPr id="23559" name="Picture 8" descr="unm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76200"/>
              <a:ext cx="1219200" cy="545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0" name="Rectangle 9"/>
            <p:cNvSpPr>
              <a:spLocks noChangeArrowheads="1"/>
            </p:cNvSpPr>
            <p:nvPr/>
          </p:nvSpPr>
          <p:spPr bwMode="auto">
            <a:xfrm>
              <a:off x="0" y="609600"/>
              <a:ext cx="178125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900" b="1">
                  <a:latin typeface="Arial" charset="0"/>
                  <a:ea typeface="Times New Roman" pitchFamily="18" charset="0"/>
                  <a:cs typeface="Arial" charset="0"/>
                </a:rPr>
                <a:t>HEALTH SCIENCES CENTER</a:t>
              </a:r>
            </a:p>
          </p:txBody>
        </p:sp>
      </p:grpSp>
      <p:pic>
        <p:nvPicPr>
          <p:cNvPr id="23558" name="Picture 2" descr="http://upload.wikimedia.org/wikipedia/commons/3/37/USDA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954495"/>
            <a:ext cx="1752600" cy="120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4419600"/>
            <a:ext cx="3638550" cy="2047984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86995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Association for Assessment and Accreditation of Laboratory Animal Care (</a:t>
            </a:r>
            <a:r>
              <a:rPr lang="en-US" altLang="en-US" b="1" dirty="0" smtClean="0"/>
              <a:t>AAALAC)</a:t>
            </a:r>
            <a:r>
              <a:rPr lang="en-US" altLang="en-US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HSC campus is fully accredited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All vertebrate animals are regulated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A site visit and program review every three years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Annual report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       Voluntarily Accredited</a:t>
            </a:r>
            <a:endParaRPr lang="en-US" dirty="0"/>
          </a:p>
        </p:txBody>
      </p:sp>
      <p:grpSp>
        <p:nvGrpSpPr>
          <p:cNvPr id="26629" name="Group 4"/>
          <p:cNvGrpSpPr>
            <a:grpSpLocks/>
          </p:cNvGrpSpPr>
          <p:nvPr/>
        </p:nvGrpSpPr>
        <p:grpSpPr bwMode="auto">
          <a:xfrm>
            <a:off x="76200" y="152400"/>
            <a:ext cx="1781175" cy="763588"/>
            <a:chOff x="0" y="76200"/>
            <a:chExt cx="1781257" cy="764232"/>
          </a:xfrm>
        </p:grpSpPr>
        <p:pic>
          <p:nvPicPr>
            <p:cNvPr id="26631" name="Picture 5" descr="unm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76200"/>
              <a:ext cx="1219200" cy="545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Rectangle 6"/>
            <p:cNvSpPr>
              <a:spLocks noChangeArrowheads="1"/>
            </p:cNvSpPr>
            <p:nvPr/>
          </p:nvSpPr>
          <p:spPr bwMode="auto">
            <a:xfrm>
              <a:off x="0" y="609600"/>
              <a:ext cx="178125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900" b="1">
                  <a:latin typeface="Arial" charset="0"/>
                  <a:ea typeface="Times New Roman" pitchFamily="18" charset="0"/>
                  <a:cs typeface="Arial" charset="0"/>
                </a:rPr>
                <a:t>HEALTH SCIENCES CENTER</a:t>
              </a:r>
            </a:p>
          </p:txBody>
        </p:sp>
      </p:grpSp>
      <p:pic>
        <p:nvPicPr>
          <p:cNvPr id="26630" name="Picture 9" descr="http://www.wakehealth.edu/UploadedImages/User_Content/Research/Office_of_Research/Protocol_Review_Animal/AAALAC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9053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4938" y="4572000"/>
            <a:ext cx="3249450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24475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OACC Webpage: http://hsc.unm.edu/som/research/acc/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366679"/>
            <a:ext cx="6705600" cy="5364480"/>
          </a:xfrm>
          <a:prstGeom prst="rect">
            <a:avLst/>
          </a:prstGeom>
          <a:ln w="12700">
            <a:solidFill>
              <a:srgbClr val="00B0F0"/>
            </a:solidFill>
          </a:ln>
        </p:spPr>
      </p:pic>
      <p:sp>
        <p:nvSpPr>
          <p:cNvPr id="8" name="Left Arrow 7"/>
          <p:cNvSpPr/>
          <p:nvPr/>
        </p:nvSpPr>
        <p:spPr>
          <a:xfrm>
            <a:off x="6705600" y="4876800"/>
            <a:ext cx="914400" cy="15240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4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rabb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66800"/>
            <a:ext cx="228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7531" y="810113"/>
            <a:ext cx="7495634" cy="89752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100" dirty="0" smtClean="0"/>
              <a:t>  OACC Contact Info:</a:t>
            </a:r>
          </a:p>
        </p:txBody>
      </p:sp>
      <p:grpSp>
        <p:nvGrpSpPr>
          <p:cNvPr id="10244" name="Group 11"/>
          <p:cNvGrpSpPr>
            <a:grpSpLocks/>
          </p:cNvGrpSpPr>
          <p:nvPr/>
        </p:nvGrpSpPr>
        <p:grpSpPr bwMode="auto">
          <a:xfrm>
            <a:off x="0" y="76200"/>
            <a:ext cx="1781175" cy="763588"/>
            <a:chOff x="0" y="76200"/>
            <a:chExt cx="1781257" cy="764232"/>
          </a:xfrm>
        </p:grpSpPr>
        <p:pic>
          <p:nvPicPr>
            <p:cNvPr id="10247" name="Picture 3" descr="unm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76200"/>
              <a:ext cx="1219200" cy="545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8" name="Rectangle 13"/>
            <p:cNvSpPr>
              <a:spLocks noChangeArrowheads="1"/>
            </p:cNvSpPr>
            <p:nvPr/>
          </p:nvSpPr>
          <p:spPr bwMode="auto">
            <a:xfrm>
              <a:off x="0" y="609600"/>
              <a:ext cx="178125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900" b="1">
                  <a:latin typeface="Arial" charset="0"/>
                  <a:ea typeface="Times New Roman" pitchFamily="18" charset="0"/>
                  <a:cs typeface="Arial" charset="0"/>
                </a:rPr>
                <a:t>HEALTH SCIENCES CENTER</a:t>
              </a:r>
            </a:p>
          </p:txBody>
        </p:sp>
      </p:grp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1163548" y="1679575"/>
            <a:ext cx="5943600" cy="128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10000"/>
              </a:spcBef>
              <a:buFont typeface="Wingdings 2" pitchFamily="18" charset="2"/>
              <a:buNone/>
            </a:pPr>
            <a:r>
              <a:rPr lang="en-US" altLang="en-US" dirty="0">
                <a:ea typeface="Lucida Sans Unicode" pitchFamily="34" charset="0"/>
                <a:cs typeface="Lucida Sans Unicode" pitchFamily="34" charset="0"/>
              </a:rPr>
              <a:t>BRF G37 H &amp; J</a:t>
            </a:r>
          </a:p>
          <a:p>
            <a:pPr algn="ctr">
              <a:spcBef>
                <a:spcPct val="10000"/>
              </a:spcBef>
              <a:buFont typeface="Wingdings 2" pitchFamily="18" charset="2"/>
              <a:buNone/>
            </a:pPr>
            <a:r>
              <a:rPr lang="en-US" altLang="en-US" dirty="0">
                <a:ea typeface="Lucida Sans Unicode" pitchFamily="34" charset="0"/>
                <a:cs typeface="Lucida Sans Unicode" pitchFamily="34" charset="0"/>
              </a:rPr>
              <a:t>MSC08 4560 </a:t>
            </a:r>
          </a:p>
          <a:p>
            <a:pPr algn="ctr">
              <a:spcBef>
                <a:spcPct val="10000"/>
              </a:spcBef>
              <a:buFont typeface="Wingdings 2" pitchFamily="18" charset="2"/>
              <a:buNone/>
            </a:pPr>
            <a:r>
              <a:rPr lang="en-US" altLang="en-US" dirty="0">
                <a:ea typeface="Lucida Sans Unicode" pitchFamily="34" charset="0"/>
                <a:cs typeface="Lucida Sans Unicode" pitchFamily="34" charset="0"/>
              </a:rPr>
              <a:t>1 University of New Mexico </a:t>
            </a:r>
          </a:p>
          <a:p>
            <a:pPr algn="ctr">
              <a:spcBef>
                <a:spcPct val="10000"/>
              </a:spcBef>
              <a:buFont typeface="Wingdings 2" pitchFamily="18" charset="2"/>
              <a:buNone/>
            </a:pPr>
            <a:r>
              <a:rPr lang="en-US" altLang="en-US" dirty="0">
                <a:ea typeface="Lucida Sans Unicode" pitchFamily="34" charset="0"/>
                <a:cs typeface="Lucida Sans Unicode" pitchFamily="34" charset="0"/>
              </a:rPr>
              <a:t>Albuquerque, NM </a:t>
            </a:r>
            <a:r>
              <a:rPr lang="en-US" altLang="en-US" dirty="0" smtClean="0">
                <a:ea typeface="Lucida Sans Unicode" pitchFamily="34" charset="0"/>
                <a:cs typeface="Lucida Sans Unicode" pitchFamily="34" charset="0"/>
              </a:rPr>
              <a:t>87131</a:t>
            </a:r>
            <a:endParaRPr lang="en-US" altLang="en-US" dirty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8748" y="3505200"/>
            <a:ext cx="6553200" cy="15881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 3" pitchFamily="18" charset="2"/>
              <a:buNone/>
              <a:defRPr/>
            </a:pPr>
            <a:r>
              <a:rPr lang="en-US" dirty="0">
                <a:cs typeface="Lucida Sans Unicode" pitchFamily="34" charset="0"/>
              </a:rPr>
              <a:t>Katy </a:t>
            </a:r>
            <a:r>
              <a:rPr lang="en-US" dirty="0" err="1">
                <a:cs typeface="Lucida Sans Unicode" pitchFamily="34" charset="0"/>
              </a:rPr>
              <a:t>Mirowsky</a:t>
            </a:r>
            <a:r>
              <a:rPr lang="en-US" dirty="0">
                <a:cs typeface="Lucida Sans Unicode" pitchFamily="34" charset="0"/>
              </a:rPr>
              <a:t>-Garcia, MS, CPIA 	Victoria Sugita, BS, </a:t>
            </a:r>
            <a:r>
              <a:rPr lang="en-US" dirty="0" err="1">
                <a:cs typeface="Lucida Sans Unicode" pitchFamily="34" charset="0"/>
              </a:rPr>
              <a:t>LATg</a:t>
            </a:r>
            <a:endParaRPr lang="en-US" dirty="0">
              <a:cs typeface="Lucida Sans Unicode" pitchFamily="34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Lucida Sans Unicode" pitchFamily="34" charset="0"/>
                <a:hlinkClick r:id="rId5"/>
              </a:rPr>
              <a:t>kmirowsky@salud.unm.edu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Lucida Sans Unicode" pitchFamily="34" charset="0"/>
              </a:rPr>
              <a:t>	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Lucida Sans Unicode" pitchFamily="34" charset="0"/>
                <a:hlinkClick r:id="rId6"/>
              </a:rPr>
              <a:t>vsugita@salud.unm.edu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Lucida Sans Unicode" pitchFamily="34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 smtClean="0">
                <a:cs typeface="Lucida Sans Unicode" pitchFamily="34" charset="0"/>
              </a:rPr>
              <a:t>Senior Operations </a:t>
            </a:r>
            <a:r>
              <a:rPr lang="en-US" dirty="0">
                <a:cs typeface="Lucida Sans Unicode" pitchFamily="34" charset="0"/>
              </a:rPr>
              <a:t>Manager	</a:t>
            </a:r>
            <a:r>
              <a:rPr lang="en-US" dirty="0" smtClean="0">
                <a:cs typeface="Lucida Sans Unicode" pitchFamily="34" charset="0"/>
              </a:rPr>
              <a:t>Compliance </a:t>
            </a:r>
            <a:r>
              <a:rPr lang="en-US" dirty="0">
                <a:cs typeface="Lucida Sans Unicode" pitchFamily="34" charset="0"/>
              </a:rPr>
              <a:t>Specialist  </a:t>
            </a:r>
          </a:p>
          <a:p>
            <a:pPr>
              <a:spcBef>
                <a:spcPct val="10000"/>
              </a:spcBef>
              <a:defRPr/>
            </a:pPr>
            <a:r>
              <a:rPr lang="en-US" dirty="0">
                <a:cs typeface="Lucida Sans Unicode" pitchFamily="34" charset="0"/>
              </a:rPr>
              <a:t>272-0418			272-6806</a:t>
            </a:r>
          </a:p>
          <a:p>
            <a:pPr algn="ctr">
              <a:spcBef>
                <a:spcPct val="10000"/>
              </a:spcBef>
              <a:buFont typeface="Wingdings 3" pitchFamily="18" charset="2"/>
              <a:buNone/>
              <a:defRPr/>
            </a:pPr>
            <a:endParaRPr lang="en-US" dirty="0"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40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Assurance #s on Approval Letters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1774" y="1481138"/>
            <a:ext cx="6520452" cy="5224462"/>
          </a:xfrm>
          <a:prstGeom prst="rect">
            <a:avLst/>
          </a:prstGeom>
          <a:ln w="127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0938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74475"/>
            <a:ext cx="8229600" cy="3548062"/>
          </a:xfrm>
        </p:spPr>
        <p:txBody>
          <a:bodyPr/>
          <a:lstStyle/>
          <a:p>
            <a:r>
              <a:rPr lang="en-US" dirty="0"/>
              <a:t>PIs are asked to attach the relevant vertebrate animal portions of their PHS </a:t>
            </a:r>
            <a:r>
              <a:rPr lang="en-US" dirty="0" smtClean="0"/>
              <a:t>(NIH or NSF) funded </a:t>
            </a:r>
            <a:r>
              <a:rPr lang="en-US" dirty="0"/>
              <a:t>grants to the animal protocol form in TOPAZ</a:t>
            </a:r>
          </a:p>
          <a:p>
            <a:r>
              <a:rPr lang="en-US" dirty="0"/>
              <a:t>A grant to protocol congruency review is performed by the OACC for PHS </a:t>
            </a:r>
            <a:r>
              <a:rPr lang="en-US" dirty="0" smtClean="0"/>
              <a:t>projects</a:t>
            </a:r>
          </a:p>
          <a:p>
            <a:r>
              <a:rPr lang="en-US" dirty="0" smtClean="0"/>
              <a:t>Projects that are funded after approval of IACUC protocols should have the grant information </a:t>
            </a:r>
          </a:p>
          <a:p>
            <a:pPr marL="109484" indent="0">
              <a:buNone/>
            </a:pPr>
            <a:r>
              <a:rPr lang="en-US" dirty="0"/>
              <a:t> </a:t>
            </a:r>
            <a:r>
              <a:rPr lang="en-US" dirty="0" smtClean="0"/>
              <a:t>  updated in TOPAZ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Congruency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562600" y="4419600"/>
            <a:ext cx="2892552" cy="2235153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17065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End – Questions? </a:t>
            </a:r>
            <a:endParaRPr lang="en-US" dirty="0"/>
          </a:p>
        </p:txBody>
      </p:sp>
      <p:pic>
        <p:nvPicPr>
          <p:cNvPr id="32771" name="Picture 2" descr="wagging dog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2" name="Group 3"/>
          <p:cNvGrpSpPr>
            <a:grpSpLocks/>
          </p:cNvGrpSpPr>
          <p:nvPr/>
        </p:nvGrpSpPr>
        <p:grpSpPr bwMode="auto">
          <a:xfrm>
            <a:off x="152400" y="228600"/>
            <a:ext cx="1781175" cy="763588"/>
            <a:chOff x="0" y="76200"/>
            <a:chExt cx="1781257" cy="764232"/>
          </a:xfrm>
        </p:grpSpPr>
        <p:pic>
          <p:nvPicPr>
            <p:cNvPr id="32773" name="Picture 4" descr="unm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76200"/>
              <a:ext cx="1219200" cy="545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4" name="Rectangle 5"/>
            <p:cNvSpPr>
              <a:spLocks noChangeArrowheads="1"/>
            </p:cNvSpPr>
            <p:nvPr/>
          </p:nvSpPr>
          <p:spPr bwMode="auto">
            <a:xfrm>
              <a:off x="0" y="609600"/>
              <a:ext cx="178125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900" b="1">
                  <a:latin typeface="Arial" charset="0"/>
                  <a:ea typeface="Times New Roman" pitchFamily="18" charset="0"/>
                  <a:cs typeface="Arial" charset="0"/>
                </a:rPr>
                <a:t>HEALTH SCIENCES CENTER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362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humorous_pets_screensaver_268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5775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3733800"/>
          </a:xfrm>
        </p:spPr>
        <p:txBody>
          <a:bodyPr/>
          <a:lstStyle/>
          <a:p>
            <a:pPr marL="365125" lvl="1" indent="-255588" eaLnBrk="1" hangingPunct="1">
              <a:lnSpc>
                <a:spcPct val="80000"/>
              </a:lnSpc>
              <a:spcBef>
                <a:spcPts val="400"/>
              </a:spcBef>
              <a:buSzPct val="68000"/>
              <a:buFont typeface="Wingdings 3" pitchFamily="18" charset="2"/>
              <a:buChar char=""/>
              <a:defRPr/>
            </a:pPr>
            <a:r>
              <a:rPr lang="en-US" sz="2800" u="sng" dirty="0" smtClean="0"/>
              <a:t>Main </a:t>
            </a:r>
            <a:r>
              <a:rPr lang="en-US" sz="2800" u="sng" dirty="0"/>
              <a:t>c</a:t>
            </a:r>
            <a:r>
              <a:rPr lang="en-US" sz="2800" u="sng" dirty="0" smtClean="0"/>
              <a:t>oncern </a:t>
            </a:r>
            <a:r>
              <a:rPr lang="en-US" sz="2800" dirty="0" smtClean="0"/>
              <a:t>is compliance </a:t>
            </a:r>
            <a:r>
              <a:rPr lang="en-US" sz="2800" dirty="0"/>
              <a:t>with all applicable state and federal mandates as well as UNM </a:t>
            </a:r>
            <a:r>
              <a:rPr lang="en-US" sz="2800" dirty="0" smtClean="0"/>
              <a:t>policies as they relate to animal welfare</a:t>
            </a:r>
            <a:endParaRPr lang="en-US" sz="2800" dirty="0"/>
          </a:p>
          <a:p>
            <a:pPr marL="109537" indent="0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Act as the liaison between PI’s and the regulators to facilitate compliant research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Maintain our assurances and registrations, submit annual reports, manage </a:t>
            </a:r>
            <a:r>
              <a:rPr lang="en-US" sz="2800" dirty="0"/>
              <a:t>non-compliance</a:t>
            </a:r>
            <a:r>
              <a:rPr lang="en-US" sz="2800" dirty="0" smtClean="0"/>
              <a:t>, coordinate inspections and site visits, etc.</a:t>
            </a:r>
          </a:p>
          <a:p>
            <a:pPr marL="109537" indent="0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lvl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OACC </a:t>
            </a:r>
          </a:p>
        </p:txBody>
      </p:sp>
      <p:grpSp>
        <p:nvGrpSpPr>
          <p:cNvPr id="11269" name="Group 4"/>
          <p:cNvGrpSpPr>
            <a:grpSpLocks/>
          </p:cNvGrpSpPr>
          <p:nvPr/>
        </p:nvGrpSpPr>
        <p:grpSpPr bwMode="auto">
          <a:xfrm>
            <a:off x="0" y="152400"/>
            <a:ext cx="1781175" cy="763588"/>
            <a:chOff x="0" y="76200"/>
            <a:chExt cx="1781257" cy="764232"/>
          </a:xfrm>
        </p:grpSpPr>
        <p:pic>
          <p:nvPicPr>
            <p:cNvPr id="11270" name="Picture 5" descr="unm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76200"/>
              <a:ext cx="1219200" cy="545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1" name="Rectangle 6"/>
            <p:cNvSpPr>
              <a:spLocks noChangeArrowheads="1"/>
            </p:cNvSpPr>
            <p:nvPr/>
          </p:nvSpPr>
          <p:spPr bwMode="auto">
            <a:xfrm>
              <a:off x="0" y="609600"/>
              <a:ext cx="178125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900" b="1">
                  <a:latin typeface="Arial" charset="0"/>
                  <a:ea typeface="Times New Roman" pitchFamily="18" charset="0"/>
                  <a:cs typeface="Arial" charset="0"/>
                </a:rPr>
                <a:t>HEALTH SCIENCES CENTER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803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362712" y="1673352"/>
            <a:ext cx="82296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Perform Post-Approval Monitoring (PAM)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dirty="0" smtClean="0"/>
              <a:t>Protocol review then a scheduled Q&amp;A with the PI and/or other key lab personnel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dirty="0" smtClean="0"/>
              <a:t>Review of the personnel roster and all medical clearance and animal handling </a:t>
            </a:r>
          </a:p>
          <a:p>
            <a:pPr marL="391933" lvl="1" indent="0" eaLnBrk="1" hangingPunct="1">
              <a:lnSpc>
                <a:spcPct val="80000"/>
              </a:lnSpc>
              <a:buNone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training for personnel 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dirty="0" smtClean="0"/>
              <a:t>Observation of approved procedures </a:t>
            </a:r>
          </a:p>
          <a:p>
            <a:pPr marL="391933" lvl="1" indent="0" eaLnBrk="1" hangingPunct="1">
              <a:lnSpc>
                <a:spcPct val="80000"/>
              </a:lnSpc>
              <a:buNone/>
            </a:pPr>
            <a:r>
              <a:rPr lang="en-US" altLang="en-US" sz="2800" dirty="0" smtClean="0"/>
              <a:t>   and hands on techniques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OACC (Cont’d)</a:t>
            </a: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0" y="152400"/>
            <a:ext cx="1781175" cy="763588"/>
            <a:chOff x="0" y="76200"/>
            <a:chExt cx="1781257" cy="764232"/>
          </a:xfrm>
        </p:grpSpPr>
        <p:pic>
          <p:nvPicPr>
            <p:cNvPr id="12294" name="Picture 5" descr="unm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76200"/>
              <a:ext cx="1219200" cy="545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5" name="Rectangle 6"/>
            <p:cNvSpPr>
              <a:spLocks noChangeArrowheads="1"/>
            </p:cNvSpPr>
            <p:nvPr/>
          </p:nvSpPr>
          <p:spPr bwMode="auto">
            <a:xfrm>
              <a:off x="0" y="609600"/>
              <a:ext cx="178125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900" b="1">
                  <a:latin typeface="Arial" charset="0"/>
                  <a:ea typeface="Times New Roman" pitchFamily="18" charset="0"/>
                  <a:cs typeface="Arial" charset="0"/>
                </a:rPr>
                <a:t>HEALTH SCIENCES CENTER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4038600"/>
            <a:ext cx="2133600" cy="2669667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7538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3429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Administrative arm of both Institutional Animal Care and Use Committees (IACUCs)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dirty="0" smtClean="0"/>
              <a:t>Coordinate all meetings and events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dirty="0" smtClean="0"/>
              <a:t>Manage all protocol submissions, reviews, </a:t>
            </a:r>
          </a:p>
          <a:p>
            <a:pPr marL="391933" lvl="1" indent="0" eaLnBrk="1" hangingPunct="1">
              <a:lnSpc>
                <a:spcPct val="80000"/>
              </a:lnSpc>
              <a:buNone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and approvals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dirty="0" smtClean="0"/>
              <a:t>Maintain all IACUC records 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OACC (Cont’d)</a:t>
            </a: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0" y="152400"/>
            <a:ext cx="1781175" cy="763588"/>
            <a:chOff x="0" y="76200"/>
            <a:chExt cx="1781257" cy="764232"/>
          </a:xfrm>
        </p:grpSpPr>
        <p:pic>
          <p:nvPicPr>
            <p:cNvPr id="12294" name="Picture 5" descr="unm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76200"/>
              <a:ext cx="1219200" cy="545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5" name="Rectangle 6"/>
            <p:cNvSpPr>
              <a:spLocks noChangeArrowheads="1"/>
            </p:cNvSpPr>
            <p:nvPr/>
          </p:nvSpPr>
          <p:spPr bwMode="auto">
            <a:xfrm>
              <a:off x="0" y="609600"/>
              <a:ext cx="178125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900" b="1">
                  <a:latin typeface="Arial" charset="0"/>
                  <a:ea typeface="Times New Roman" pitchFamily="18" charset="0"/>
                  <a:cs typeface="Arial" charset="0"/>
                </a:rPr>
                <a:t>HEALTH SCIENCES CENTER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4419600"/>
            <a:ext cx="3314700" cy="2176731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20108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" descr="http://t0.gstatic.com/images?q=tbn:ANd9GcTR8TiJckZkmLyPz9wJe3og6EQHgd5JAJvIuJ02zwSXXbAThyj7lfxChWZ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44" y="4750593"/>
            <a:ext cx="2667000" cy="1989138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229600" cy="4267200"/>
          </a:xfrm>
        </p:spPr>
        <p:txBody>
          <a:bodyPr/>
          <a:lstStyle/>
          <a:p>
            <a:pPr marL="365125" lvl="1" indent="-255588" eaLnBrk="1" hangingPunct="1">
              <a:lnSpc>
                <a:spcPct val="80000"/>
              </a:lnSpc>
              <a:spcBef>
                <a:spcPts val="400"/>
              </a:spcBef>
              <a:buSzPct val="68000"/>
              <a:buFont typeface="Wingdings 3" pitchFamily="18" charset="2"/>
              <a:buChar char=""/>
              <a:defRPr/>
            </a:pPr>
            <a:r>
              <a:rPr lang="en-US" altLang="en-US" sz="2800" u="sng" dirty="0" smtClean="0"/>
              <a:t>Main concern </a:t>
            </a:r>
            <a:r>
              <a:rPr lang="en-US" altLang="en-US" sz="2800" dirty="0" smtClean="0"/>
              <a:t>is animal welfare.</a:t>
            </a:r>
            <a:r>
              <a:rPr lang="en-US" altLang="en-US" sz="2800" u="sng" dirty="0" smtClean="0"/>
              <a:t> </a:t>
            </a:r>
          </a:p>
          <a:p>
            <a:pPr marL="365125" lvl="1" indent="-255588" eaLnBrk="1" hangingPunct="1">
              <a:lnSpc>
                <a:spcPct val="80000"/>
              </a:lnSpc>
              <a:spcBef>
                <a:spcPts val="400"/>
              </a:spcBef>
              <a:buSzPct val="68000"/>
              <a:buFont typeface="Wingdings 3" pitchFamily="18" charset="2"/>
              <a:buChar char=""/>
              <a:defRPr/>
            </a:pPr>
            <a:endParaRPr lang="en-US" altLang="en-US" sz="2800" u="sng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HSC Campus and Main/Central Campus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Review and approve protocols (or withhold approval) for all activities involving animals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dirty="0"/>
          </a:p>
          <a:p>
            <a:pPr>
              <a:defRPr/>
            </a:pPr>
            <a:r>
              <a:rPr lang="en-US" sz="2800" dirty="0"/>
              <a:t>Inspect all animal research facilities/</a:t>
            </a:r>
          </a:p>
          <a:p>
            <a:pPr marL="109537" indent="0">
              <a:buFont typeface="Wingdings 3" pitchFamily="18" charset="2"/>
              <a:buNone/>
              <a:defRPr/>
            </a:pPr>
            <a:r>
              <a:rPr lang="en-US" sz="2800" dirty="0" smtClean="0"/>
              <a:t>  study </a:t>
            </a:r>
            <a:r>
              <a:rPr lang="en-US" sz="2800" dirty="0"/>
              <a:t>areas every 6 </a:t>
            </a:r>
            <a:r>
              <a:rPr lang="en-US" sz="2800" dirty="0" smtClean="0"/>
              <a:t>months and </a:t>
            </a:r>
          </a:p>
          <a:p>
            <a:pPr marL="109537" indent="0">
              <a:buFont typeface="Wingdings 3" pitchFamily="18" charset="2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review the animal program </a:t>
            </a:r>
            <a:endParaRPr lang="en-US" sz="2800" dirty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dirty="0" smtClean="0"/>
          </a:p>
          <a:p>
            <a:pPr lvl="1">
              <a:lnSpc>
                <a:spcPct val="80000"/>
              </a:lnSpc>
              <a:defRPr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dirty="0" smtClean="0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IACUC </a:t>
            </a:r>
          </a:p>
        </p:txBody>
      </p:sp>
      <p:grpSp>
        <p:nvGrpSpPr>
          <p:cNvPr id="13317" name="Group 4"/>
          <p:cNvGrpSpPr>
            <a:grpSpLocks/>
          </p:cNvGrpSpPr>
          <p:nvPr/>
        </p:nvGrpSpPr>
        <p:grpSpPr bwMode="auto">
          <a:xfrm>
            <a:off x="0" y="152400"/>
            <a:ext cx="1781175" cy="763588"/>
            <a:chOff x="0" y="76200"/>
            <a:chExt cx="1781257" cy="764232"/>
          </a:xfrm>
        </p:grpSpPr>
        <p:pic>
          <p:nvPicPr>
            <p:cNvPr id="13318" name="Picture 5" descr="unm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76200"/>
              <a:ext cx="1219200" cy="545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9" name="Rectangle 6"/>
            <p:cNvSpPr>
              <a:spLocks noChangeArrowheads="1"/>
            </p:cNvSpPr>
            <p:nvPr/>
          </p:nvSpPr>
          <p:spPr bwMode="auto">
            <a:xfrm>
              <a:off x="0" y="609600"/>
              <a:ext cx="178125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900" b="1">
                  <a:latin typeface="Arial" charset="0"/>
                  <a:ea typeface="Times New Roman" pitchFamily="18" charset="0"/>
                  <a:cs typeface="Arial" charset="0"/>
                </a:rPr>
                <a:t>HEALTH SCIENCES CENTER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909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dn2.content.compendiumblog.com/uploads/user/7aaa1896-248e-41dc-978c-9ca03338cf28/cc04bd29-8798-4d81-a352-b4927573389d/Image/1cb8d6b790b817b3ada6788103c66999/parake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91000"/>
            <a:ext cx="3200400" cy="2375555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276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Ensure that all personnel listed on an approved animal use protocol are qualified, trained, and medically cleared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Review/investigate all claims of non-compliance or misuse involving animals</a:t>
            </a:r>
          </a:p>
          <a:p>
            <a:endParaRPr lang="en-US" altLang="en-US" sz="2400" dirty="0" smtClean="0"/>
          </a:p>
          <a:p>
            <a:r>
              <a:rPr lang="en-US" altLang="en-US" sz="2800" dirty="0" smtClean="0"/>
              <a:t>Makes policies </a:t>
            </a:r>
          </a:p>
          <a:p>
            <a:endParaRPr lang="en-US" alt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97226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IACUC (cont’d)</a:t>
            </a:r>
            <a:endParaRPr lang="en-US" dirty="0"/>
          </a:p>
        </p:txBody>
      </p:sp>
      <p:grpSp>
        <p:nvGrpSpPr>
          <p:cNvPr id="14341" name="Group 11"/>
          <p:cNvGrpSpPr>
            <a:grpSpLocks/>
          </p:cNvGrpSpPr>
          <p:nvPr/>
        </p:nvGrpSpPr>
        <p:grpSpPr bwMode="auto">
          <a:xfrm>
            <a:off x="0" y="76200"/>
            <a:ext cx="1781175" cy="763588"/>
            <a:chOff x="0" y="76200"/>
            <a:chExt cx="1781257" cy="764232"/>
          </a:xfrm>
        </p:grpSpPr>
        <p:pic>
          <p:nvPicPr>
            <p:cNvPr id="14342" name="Picture 3" descr="unm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76200"/>
              <a:ext cx="1219200" cy="545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3" name="Rectangle 13"/>
            <p:cNvSpPr>
              <a:spLocks noChangeArrowheads="1"/>
            </p:cNvSpPr>
            <p:nvPr/>
          </p:nvSpPr>
          <p:spPr bwMode="auto">
            <a:xfrm>
              <a:off x="0" y="609600"/>
              <a:ext cx="178125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900" b="1">
                  <a:latin typeface="Arial" charset="0"/>
                  <a:ea typeface="Times New Roman" pitchFamily="18" charset="0"/>
                  <a:cs typeface="Arial" charset="0"/>
                </a:rPr>
                <a:t>HEALTH SCIENCES CENTER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159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/>
          <a:lstStyle/>
          <a:p>
            <a:r>
              <a:rPr lang="en-US" altLang="en-US" sz="2800" dirty="0" smtClean="0"/>
              <a:t>Ensures institutional compliance and commits adequate resources to carry out the animal care and use program in accord with our assurances. 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Signs all official documents, can suspend a protocol, appoints the IACUC and Chairs, etc. </a:t>
            </a:r>
          </a:p>
          <a:p>
            <a:endParaRPr lang="en-US" altLang="en-US" sz="2800" dirty="0"/>
          </a:p>
          <a:p>
            <a:r>
              <a:rPr lang="en-US" altLang="en-US" sz="2800" dirty="0" smtClean="0"/>
              <a:t>President Frank is the MC IO</a:t>
            </a:r>
          </a:p>
          <a:p>
            <a:endParaRPr lang="en-US" alt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97226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Institutional Official (IO)</a:t>
            </a:r>
            <a:endParaRPr lang="en-US" dirty="0"/>
          </a:p>
        </p:txBody>
      </p:sp>
      <p:grpSp>
        <p:nvGrpSpPr>
          <p:cNvPr id="16388" name="Group 11"/>
          <p:cNvGrpSpPr>
            <a:grpSpLocks/>
          </p:cNvGrpSpPr>
          <p:nvPr/>
        </p:nvGrpSpPr>
        <p:grpSpPr bwMode="auto">
          <a:xfrm>
            <a:off x="0" y="76200"/>
            <a:ext cx="1781175" cy="763588"/>
            <a:chOff x="0" y="76200"/>
            <a:chExt cx="1781257" cy="764232"/>
          </a:xfrm>
        </p:grpSpPr>
        <p:pic>
          <p:nvPicPr>
            <p:cNvPr id="16390" name="Picture 3" descr="unm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76200"/>
              <a:ext cx="1219200" cy="545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1" name="Rectangle 13"/>
            <p:cNvSpPr>
              <a:spLocks noChangeArrowheads="1"/>
            </p:cNvSpPr>
            <p:nvPr/>
          </p:nvSpPr>
          <p:spPr bwMode="auto">
            <a:xfrm>
              <a:off x="0" y="609600"/>
              <a:ext cx="178125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900" b="1">
                  <a:latin typeface="Arial" charset="0"/>
                  <a:ea typeface="Times New Roman" pitchFamily="18" charset="0"/>
                  <a:cs typeface="Arial" charset="0"/>
                </a:rPr>
                <a:t>HEALTH SCIENCES CENTER</a:t>
              </a:r>
            </a:p>
          </p:txBody>
        </p:sp>
      </p:grp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29371"/>
            <a:ext cx="2695575" cy="2019079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33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All research, teaching, or testing involving vertebrate animals, their blood or tissues, must be carried out under an approved IACUC protocol.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All animal handlers must be medically cleared, properly trained, and listed on an approved animal care and use protocol.  </a:t>
            </a:r>
          </a:p>
          <a:p>
            <a:endParaRPr lang="en-US" alt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Researcher Responsibilities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4495800"/>
            <a:ext cx="4035552" cy="2024502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8480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HSC Grants Management Training General Workshop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HSC Grants Management Training General Workshop</Template>
  <TotalTime>4138</TotalTime>
  <Words>875</Words>
  <Application>Microsoft Office PowerPoint</Application>
  <PresentationFormat>On-screen Show (4:3)</PresentationFormat>
  <Paragraphs>150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Lucida Sans Unicode</vt:lpstr>
      <vt:lpstr>Tahoma</vt:lpstr>
      <vt:lpstr>Times New Roman</vt:lpstr>
      <vt:lpstr>Verdana</vt:lpstr>
      <vt:lpstr>Wingdings</vt:lpstr>
      <vt:lpstr>Wingdings 2</vt:lpstr>
      <vt:lpstr>Wingdings 3</vt:lpstr>
      <vt:lpstr>2_HSC Grants Management Training General Workshop</vt:lpstr>
      <vt:lpstr>  Office of Animal Care  Compliance (OACC)</vt:lpstr>
      <vt:lpstr>  OACC Contact Info:</vt:lpstr>
      <vt:lpstr>OACC </vt:lpstr>
      <vt:lpstr>OACC (Cont’d)</vt:lpstr>
      <vt:lpstr>OACC (Cont’d)</vt:lpstr>
      <vt:lpstr>IACUC </vt:lpstr>
      <vt:lpstr>IACUC (cont’d)</vt:lpstr>
      <vt:lpstr>Institutional Official (IO)</vt:lpstr>
      <vt:lpstr>Researcher Responsibilities</vt:lpstr>
      <vt:lpstr>Researcher Responsibility (Con’t)</vt:lpstr>
      <vt:lpstr>TOPAZ Elements</vt:lpstr>
      <vt:lpstr>AALAS Learning Library (ALL) </vt:lpstr>
      <vt:lpstr>Ethical Conduct of Research:</vt:lpstr>
      <vt:lpstr>The 3 Rs (Russell and Burch, 1959):</vt:lpstr>
      <vt:lpstr>            Why do we care if we’re in compliance? </vt:lpstr>
      <vt:lpstr>Compliance (cont’d)</vt:lpstr>
      <vt:lpstr>      Compliance (Cont’d)         </vt:lpstr>
      <vt:lpstr>       Voluntarily Accredited</vt:lpstr>
      <vt:lpstr>OACC Webpage: http://hsc.unm.edu/som/research/acc/</vt:lpstr>
      <vt:lpstr>Assurance #s on Approval Letters </vt:lpstr>
      <vt:lpstr>Grant Congruency</vt:lpstr>
      <vt:lpstr>The End – Questions? </vt:lpstr>
    </vt:vector>
  </TitlesOfParts>
  <Company>UNM Health Sciences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Grants Management Training General Workshop</dc:title>
  <dc:creator>Lomas2211</dc:creator>
  <cp:lastModifiedBy>Stephanie Sanchez</cp:lastModifiedBy>
  <cp:revision>207</cp:revision>
  <cp:lastPrinted>2012-05-03T13:49:36Z</cp:lastPrinted>
  <dcterms:created xsi:type="dcterms:W3CDTF">2010-06-11T20:20:55Z</dcterms:created>
  <dcterms:modified xsi:type="dcterms:W3CDTF">2016-08-10T22:37:35Z</dcterms:modified>
</cp:coreProperties>
</file>